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58" y="3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B8B016-BA27-48D8-9F83-8A57666414AF}" type="datetimeFigureOut">
              <a:rPr lang="en-CA" smtClean="0"/>
              <a:t>2025-05-02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423D0-40D9-462E-B8AE-DC36092048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9131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21BD12-6A26-56DE-778E-EF01834C42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6769CBD-4DDE-790C-FD14-541B0BCC1D1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F0A7827-8D81-0E66-8A3E-0CA58D8F69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J</a:t>
            </a:r>
          </a:p>
          <a:p>
            <a:endParaRPr lang="en-CA">
              <a:ea typeface="Calibri"/>
              <a:cs typeface="Calibri"/>
            </a:endParaRPr>
          </a:p>
          <a:p>
            <a:pPr marL="171450" indent="-171450">
              <a:buFont typeface="Calibri"/>
              <a:buChar char="-"/>
            </a:pPr>
            <a:r>
              <a:rPr lang="en-CA">
                <a:ea typeface="Calibri"/>
                <a:cs typeface="Calibri"/>
              </a:rPr>
              <a:t>Reflective exercise on bias</a:t>
            </a:r>
          </a:p>
          <a:p>
            <a:pPr marL="171450" indent="-171450">
              <a:buFont typeface="Calibri"/>
              <a:buChar char="-"/>
            </a:pPr>
            <a:r>
              <a:rPr lang="en-CA">
                <a:ea typeface="Calibri"/>
                <a:cs typeface="Calibri"/>
              </a:rPr>
              <a:t>Take two </a:t>
            </a:r>
            <a:r>
              <a:rPr lang="en-CA" err="1">
                <a:ea typeface="Calibri"/>
                <a:cs typeface="Calibri"/>
              </a:rPr>
              <a:t>muites</a:t>
            </a:r>
            <a:r>
              <a:rPr lang="en-CA">
                <a:ea typeface="Calibri"/>
                <a:cs typeface="Calibri"/>
              </a:rPr>
              <a:t> and answer all questions</a:t>
            </a:r>
          </a:p>
          <a:p>
            <a:endParaRPr lang="en-CA">
              <a:ea typeface="Calibri"/>
              <a:cs typeface="Calibri"/>
            </a:endParaRPr>
          </a:p>
          <a:p>
            <a:endParaRPr lang="en-CA">
              <a:ea typeface="Calibri"/>
              <a:cs typeface="Calibri"/>
            </a:endParaRPr>
          </a:p>
          <a:p>
            <a:pPr marL="171450" indent="-171450">
              <a:buFont typeface="Calibri"/>
              <a:buChar char="-"/>
            </a:pPr>
            <a:r>
              <a:rPr lang="en-CA">
                <a:ea typeface="Calibri"/>
                <a:cs typeface="Calibri"/>
              </a:rPr>
              <a:t>Group Self-reflection and reflection with others</a:t>
            </a:r>
          </a:p>
          <a:p>
            <a:pPr marL="171450" indent="-171450">
              <a:buFont typeface="Calibri"/>
              <a:buChar char="-"/>
            </a:pPr>
            <a:r>
              <a:rPr lang="en-CA">
                <a:ea typeface="Calibri"/>
                <a:cs typeface="Calibri"/>
              </a:rPr>
              <a:t>Share </a:t>
            </a:r>
            <a:r>
              <a:rPr lang="en-CA" err="1">
                <a:ea typeface="Calibri"/>
                <a:cs typeface="Calibri"/>
              </a:rPr>
              <a:t>anywer</a:t>
            </a:r>
            <a:r>
              <a:rPr lang="en-CA">
                <a:ea typeface="Calibri"/>
                <a:cs typeface="Calibri"/>
              </a:rPr>
              <a:t> for 5 minutes with someone else</a:t>
            </a:r>
          </a:p>
          <a:p>
            <a:pPr marL="171450" indent="-171450">
              <a:buFont typeface="Calibri"/>
              <a:buChar char="-"/>
            </a:pPr>
            <a:endParaRPr lang="en-CA">
              <a:ea typeface="Calibri"/>
              <a:cs typeface="Calibri"/>
            </a:endParaRPr>
          </a:p>
          <a:p>
            <a:pPr marL="171450" indent="-171450">
              <a:buFont typeface="Calibri"/>
              <a:buChar char="-"/>
            </a:pPr>
            <a:r>
              <a:rPr lang="en-CA">
                <a:ea typeface="Calibri"/>
                <a:cs typeface="Calibri"/>
              </a:rPr>
              <a:t>Group of 4 and take 10 minutes to discuss each question</a:t>
            </a:r>
          </a:p>
          <a:p>
            <a:pPr marL="171450" indent="-171450">
              <a:buFont typeface="Calibri"/>
              <a:buChar char="-"/>
            </a:pPr>
            <a:endParaRPr lang="en-CA">
              <a:ea typeface="Calibri"/>
              <a:cs typeface="Calibri"/>
            </a:endParaRPr>
          </a:p>
          <a:p>
            <a:pPr marL="171450" indent="-171450">
              <a:buFont typeface="Calibri"/>
              <a:buChar char="-"/>
            </a:pPr>
            <a:r>
              <a:rPr lang="en-CA">
                <a:ea typeface="Calibri"/>
                <a:cs typeface="Calibri"/>
              </a:rPr>
              <a:t>One person to share feedback to larger group. 10 minutes to share in larger group</a:t>
            </a:r>
          </a:p>
          <a:p>
            <a:pPr marL="171450" indent="-171450">
              <a:buFont typeface="Calibri"/>
              <a:buChar char="-"/>
            </a:pPr>
            <a:endParaRPr lang="en-CA">
              <a:ea typeface="Calibri"/>
              <a:cs typeface="Calibri"/>
            </a:endParaRPr>
          </a:p>
          <a:p>
            <a:pPr marL="171450" indent="-171450">
              <a:buFont typeface="Calibri"/>
              <a:buChar char="-"/>
            </a:pPr>
            <a:endParaRPr lang="en-CA">
              <a:ea typeface="Calibri"/>
              <a:cs typeface="Calibri"/>
            </a:endParaRPr>
          </a:p>
          <a:p>
            <a:pPr marL="171450" indent="-171450">
              <a:buFont typeface="Calibri"/>
              <a:buChar char="-"/>
            </a:pPr>
            <a:r>
              <a:rPr lang="en-CA">
                <a:ea typeface="Calibri"/>
                <a:cs typeface="Calibri"/>
              </a:rPr>
              <a:t>This activity is helping you to check in on your own bias, while having brave conversations.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6CD724-1B2C-1342-10B9-8BEF0F37D1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83B3BA-5661-4829-A225-ADE51914FE27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7618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31B34-17D3-7BB4-43A1-B0F3E37440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7A3816-598A-1242-ADC1-6E5FE16EB9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C5D69-48B7-73CA-7CDB-03DE10867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A577-92AA-43BB-825A-54F79AB09F2F}" type="datetimeFigureOut">
              <a:rPr lang="en-CA" smtClean="0"/>
              <a:t>2025-05-02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30DA7-80CB-0A80-A8D0-B70EC2750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7BCF1-C534-F7DD-A27E-B6E5B7B73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54E3-1955-4BF0-8E60-697642695C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332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B121-5988-AE10-E82E-6A7956340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F27408-D650-433E-C8EB-D8DDD439FC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4B610-6FD6-B1CA-2D2C-8753FAAC8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A577-92AA-43BB-825A-54F79AB09F2F}" type="datetimeFigureOut">
              <a:rPr lang="en-CA" smtClean="0"/>
              <a:t>2025-05-02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476D9-E40A-88CD-6553-A46B54665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64875-1854-CC00-6D85-F5A66EEF8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54E3-1955-4BF0-8E60-697642695C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153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E5A6CA-A45A-7E97-75EF-4FA6F6E666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536CA6-296C-07DC-2757-21501A140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CCC59-9318-A91A-A8F4-813054A8A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A577-92AA-43BB-825A-54F79AB09F2F}" type="datetimeFigureOut">
              <a:rPr lang="en-CA" smtClean="0"/>
              <a:t>2025-05-02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FC73D-C0A9-C9EF-8384-C9E62279A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2E4EF-4865-D0D0-C25A-7C4798730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54E3-1955-4BF0-8E60-697642695C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2969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4DB3C-0251-3524-8C61-503C70BB5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148BB-F2E9-41FA-DFD7-44B647C02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FA382B-DCA3-5BF7-D1E8-E377676C9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A577-92AA-43BB-825A-54F79AB09F2F}" type="datetimeFigureOut">
              <a:rPr lang="en-CA" smtClean="0"/>
              <a:t>2025-05-02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A3286-6FCA-2EE0-BD7D-C67E02B77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BD3B0-457D-A2DE-F0A9-D92FF933D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54E3-1955-4BF0-8E60-697642695C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64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1EA10-11F9-2C35-BE4C-EF42A8782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F7D148-C8FD-A1E6-38B7-C0E011BDA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3FDFE-3E68-DE8F-5BEA-0994C29F8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A577-92AA-43BB-825A-54F79AB09F2F}" type="datetimeFigureOut">
              <a:rPr lang="en-CA" smtClean="0"/>
              <a:t>2025-05-02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CDCC0-CE87-4584-A24D-60C1DC2B5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20904-CA00-D0B1-13CE-BAF9B6690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54E3-1955-4BF0-8E60-697642695C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2793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EB36B-923D-1C18-C55E-5F22848C3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73A14-7369-3434-FD8F-A96E54F5C6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CB9561-B213-1313-167E-51F6156BB2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DEA4D6-D3A7-3F40-946D-7C7B63656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A577-92AA-43BB-825A-54F79AB09F2F}" type="datetimeFigureOut">
              <a:rPr lang="en-CA" smtClean="0"/>
              <a:t>2025-05-02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0F6FC0-2436-9C7D-A7EB-E45DE03DC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21E00C-3618-CC49-93E6-5A44470A4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54E3-1955-4BF0-8E60-697642695C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256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E0E7E-8D26-9931-652C-3820276F7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0BF4EE-1C99-C28D-22B9-137D01841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0C9EAF-2468-5F1A-DC80-6AEBDC5736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983340-C7F4-9140-B772-1B50B1A02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EBE598-0042-336B-EC4B-07365C01A8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DD60F9-7248-4963-37E2-99D2EA13B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A577-92AA-43BB-825A-54F79AB09F2F}" type="datetimeFigureOut">
              <a:rPr lang="en-CA" smtClean="0"/>
              <a:t>2025-05-02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8F5F9-7A8D-916B-B251-DAC328CB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3B6B6E-9280-9675-167A-94D943887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54E3-1955-4BF0-8E60-697642695C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0873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C3E31-1B2E-5794-05DE-F8426B4AB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7CDE66-B77E-8708-B533-9B58721EC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A577-92AA-43BB-825A-54F79AB09F2F}" type="datetimeFigureOut">
              <a:rPr lang="en-CA" smtClean="0"/>
              <a:t>2025-05-02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F121D-D715-DDC4-2868-F2057302E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00A2E0-2899-23F6-6D76-DC292B6E5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54E3-1955-4BF0-8E60-697642695C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015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478A8D-3D02-65AC-AD32-C7F757C54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A577-92AA-43BB-825A-54F79AB09F2F}" type="datetimeFigureOut">
              <a:rPr lang="en-CA" smtClean="0"/>
              <a:t>2025-05-02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6A9B22-096D-4483-FDB6-C1C8A197E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C9EA60-12C1-815D-C4F1-54C6DC1CD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54E3-1955-4BF0-8E60-697642695C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3475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BF6B3-08DD-8A1D-1A3D-49922A1C9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EDAC6-1BC4-0D88-A748-B07975CF3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3A8EB1-2D23-CE03-B678-66AACB2400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886193-6C90-6AF3-53D9-7D3CD9172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A577-92AA-43BB-825A-54F79AB09F2F}" type="datetimeFigureOut">
              <a:rPr lang="en-CA" smtClean="0"/>
              <a:t>2025-05-02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787009-4EA9-872F-ECEA-5B4347C87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109AD3-6444-A284-587B-3547EA8C1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54E3-1955-4BF0-8E60-697642695C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472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89441-4366-8BDB-CA07-83DEA0BDB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424FAB-7513-C6E4-3BD3-61CE26F0B6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53F908-F4BE-00EC-1E24-02BF37512D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D7F21A-3751-6A13-0ED4-DE6C5C373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A577-92AA-43BB-825A-54F79AB09F2F}" type="datetimeFigureOut">
              <a:rPr lang="en-CA" smtClean="0"/>
              <a:t>2025-05-02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11BCDB-A121-931C-F84E-EACEEBCB2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FA2BCC-9176-2DBE-4064-E844D415C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54E3-1955-4BF0-8E60-697642695C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603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5F8FC4-D73A-FEB9-21C3-68BF0A556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09C8CB-91D8-094F-4DBE-B442C9955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4F743-4FBB-C54D-62F8-B9CAD28845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03A577-92AA-43BB-825A-54F79AB09F2F}" type="datetimeFigureOut">
              <a:rPr lang="en-CA" smtClean="0"/>
              <a:t>2025-05-02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E6BCB-9AC2-1396-6F98-3DDD6F1E80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CF0B6-1450-979C-932B-879868FF1C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D1C54E3-1955-4BF0-8E60-697642695C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338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E9CB42-3F1D-7474-B311-B51E7CF993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93EF3-701C-2A4C-5234-DC52C9BCB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sz="5400" b="1" i="0" u="none" strike="noStrike" cap="none">
                <a:latin typeface="Franklin Gothic"/>
                <a:ea typeface="Franklin Gothic"/>
                <a:cs typeface="Franklin Gothic"/>
                <a:sym typeface="Franklin Gothic"/>
              </a:rPr>
              <a:t>The bias mirror</a:t>
            </a:r>
            <a:br>
              <a:rPr lang="en-US" sz="4800"/>
            </a:br>
            <a:endParaRPr lang="en-CA" sz="4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AF070-D05C-50C6-7135-4E45668A0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79" y="2745963"/>
            <a:ext cx="10907487" cy="3501456"/>
          </a:xfrm>
        </p:spPr>
        <p:txBody>
          <a:bodyPr anchor="ctr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sz="3200"/>
              <a:t>Who do I naturally gravitate toward at work?</a:t>
            </a:r>
          </a:p>
          <a:p>
            <a:pPr marL="514350" indent="-514350">
              <a:buFont typeface="+mj-lt"/>
              <a:buAutoNum type="arabicPeriod"/>
            </a:pPr>
            <a:endParaRPr lang="en-CA" sz="3200"/>
          </a:p>
          <a:p>
            <a:pPr marL="514350" indent="-514350">
              <a:buFont typeface="+mj-lt"/>
              <a:buAutoNum type="arabicPeriod"/>
            </a:pPr>
            <a:r>
              <a:rPr lang="en-CA" sz="3200"/>
              <a:t>Who do I unintentionally overlook or find challenging to connect with?</a:t>
            </a:r>
          </a:p>
          <a:p>
            <a:pPr marL="514350" indent="-514350">
              <a:buFont typeface="+mj-lt"/>
              <a:buAutoNum type="arabicPeriod"/>
            </a:pPr>
            <a:endParaRPr lang="en-CA" sz="3200"/>
          </a:p>
          <a:p>
            <a:pPr marL="514350" indent="-514350">
              <a:buFont typeface="+mj-lt"/>
              <a:buAutoNum type="arabicPeriod"/>
            </a:pPr>
            <a:r>
              <a:rPr lang="en-CA" sz="3200"/>
              <a:t>Have I ever made assumptions based on someone’s accent, tone, appearance, age, gender or background? What was the impact?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7E933B-B640-ACAF-B4AD-B5B7838E9D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3944" y="320949"/>
            <a:ext cx="2706848" cy="1791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60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Franklin Gothic</vt:lpstr>
      <vt:lpstr>Office Theme</vt:lpstr>
      <vt:lpstr>The bias mirror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Alison Mclean</dc:creator>
  <cp:lastModifiedBy>Alison Mclean</cp:lastModifiedBy>
  <cp:revision>1</cp:revision>
  <dcterms:created xsi:type="dcterms:W3CDTF">2025-05-02T14:55:04Z</dcterms:created>
  <dcterms:modified xsi:type="dcterms:W3CDTF">2025-05-02T14:55:36Z</dcterms:modified>
</cp:coreProperties>
</file>